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5" r:id="rId2"/>
    <p:sldId id="259" r:id="rId3"/>
    <p:sldId id="272" r:id="rId4"/>
    <p:sldId id="266" r:id="rId5"/>
    <p:sldId id="277" r:id="rId6"/>
    <p:sldId id="278" r:id="rId7"/>
    <p:sldId id="279" r:id="rId8"/>
    <p:sldId id="280" r:id="rId9"/>
    <p:sldId id="281" r:id="rId10"/>
    <p:sldId id="273" r:id="rId11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80820" autoAdjust="0"/>
  </p:normalViewPr>
  <p:slideViewPr>
    <p:cSldViewPr snapToGrid="0">
      <p:cViewPr varScale="1">
        <p:scale>
          <a:sx n="90" d="100"/>
          <a:sy n="90" d="100"/>
        </p:scale>
        <p:origin x="-1075" y="-72"/>
      </p:cViewPr>
      <p:guideLst>
        <p:guide orient="horz" pos="1620"/>
        <p:guide pos="294"/>
      </p:guideLst>
    </p:cSldViewPr>
  </p:slideViewPr>
  <p:outlineViewPr>
    <p:cViewPr>
      <p:scale>
        <a:sx n="33" d="100"/>
        <a:sy n="33" d="100"/>
      </p:scale>
      <p:origin x="26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stability</a:t>
          </a:r>
          <a:r>
            <a:rPr lang="de-DE" sz="2000" dirty="0"/>
            <a:t> 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/>
            <a:t>week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r>
            <a:rPr lang="de-DE" sz="2000" dirty="0"/>
            <a:t> &amp; </a:t>
          </a:r>
          <a:r>
            <a:rPr lang="de-DE" sz="2000" dirty="0" err="1"/>
            <a:t>implement</a:t>
          </a:r>
          <a:r>
            <a:rPr lang="de-DE" sz="2000" dirty="0"/>
            <a:t>/</a:t>
          </a:r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missing</a:t>
          </a:r>
          <a:r>
            <a:rPr lang="de-DE" sz="2000" dirty="0"/>
            <a:t>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x-non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x-non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22D26078-BD82-42A8-8B98-E57B933EBB63}" type="presOf" srcId="{2636222A-1F0C-44EF-9999-49C763DAEF30}" destId="{9C091BD7-0B8A-429F-9E26-EBEFCABEC360}" srcOrd="0" destOrd="0" presId="urn:microsoft.com/office/officeart/2005/8/layout/chevron2"/>
    <dgm:cxn modelId="{882077AA-B84E-4BD0-850F-B8E2F35B3600}" type="presOf" srcId="{14090BA4-0AD6-43FE-AA0C-84A74498A43A}" destId="{C8306769-4303-48AF-815A-24E6186B11B1}" srcOrd="0" destOrd="0" presId="urn:microsoft.com/office/officeart/2005/8/layout/chevron2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CA280CC6-D1B3-4147-9264-4F2EEEC64715}" type="presOf" srcId="{63BDA745-D9DE-493B-B72F-F2E21B3B4007}" destId="{11CE23A6-ED7A-4FC0-8D3B-6745A4F47170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DF9FB6CA-7A31-4585-8AE8-6F076265BF12}" type="presOf" srcId="{F0DC2C40-1A30-4E67-9200-2EE002B64F9C}" destId="{DCAE814F-1F3C-41E3-9CD9-3C0CFA9A3D93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FEB2B0E3-7FCB-4178-AECA-F09771BF8D2A}" type="presOf" srcId="{D3ACA224-CCB0-4362-A72A-AD3B1518852D}" destId="{1D2B7855-7865-4717-BDEC-BA7D759A1775}" srcOrd="0" destOrd="0" presId="urn:microsoft.com/office/officeart/2005/8/layout/chevron2"/>
    <dgm:cxn modelId="{05CFFB64-B34C-402A-8398-B6ED3731C684}" type="presOf" srcId="{50E4F905-0867-4FC8-BA4C-11B2CB2538EF}" destId="{1041BBDB-1B19-4D22-8E7C-41E0E21EEA29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2F428854-BB86-469F-8BDA-74DC7181A395}" type="presOf" srcId="{16524B13-18AB-4346-AB88-4154BE6D18E8}" destId="{ED74D17C-4C38-4B19-A32C-83584370BC8D}" srcOrd="0" destOrd="0" presId="urn:microsoft.com/office/officeart/2005/8/layout/chevron2"/>
    <dgm:cxn modelId="{88BB7910-F53B-46C6-8A2C-DDE6721E2692}" type="presOf" srcId="{662F5494-B11D-485A-B638-5DAA26472E08}" destId="{42AF0750-A695-41F6-A24D-696F96B659EF}" srcOrd="0" destOrd="0" presId="urn:microsoft.com/office/officeart/2005/8/layout/chevron2"/>
    <dgm:cxn modelId="{7AFAFB88-80AE-45CC-BC4B-68C205C2B1F8}" type="presOf" srcId="{90B81757-F72A-4E57-BEE2-097C679ACC8F}" destId="{87977FD5-C5EB-4B1D-A7F8-89A163B04A1F}" srcOrd="0" destOrd="0" presId="urn:microsoft.com/office/officeart/2005/8/layout/chevron2"/>
    <dgm:cxn modelId="{2D7C61E3-0BC1-4C79-BBCC-A6E6BD684167}" type="presParOf" srcId="{1D2B7855-7865-4717-BDEC-BA7D759A1775}" destId="{1436BD30-04DA-4637-B2C2-19DEEE7A3456}" srcOrd="0" destOrd="0" presId="urn:microsoft.com/office/officeart/2005/8/layout/chevron2"/>
    <dgm:cxn modelId="{56B975E0-2B5B-41C3-AFBA-F622714A5267}" type="presParOf" srcId="{1436BD30-04DA-4637-B2C2-19DEEE7A3456}" destId="{87977FD5-C5EB-4B1D-A7F8-89A163B04A1F}" srcOrd="0" destOrd="0" presId="urn:microsoft.com/office/officeart/2005/8/layout/chevron2"/>
    <dgm:cxn modelId="{464646B8-09B0-482D-A110-324092F4C043}" type="presParOf" srcId="{1436BD30-04DA-4637-B2C2-19DEEE7A3456}" destId="{9C091BD7-0B8A-429F-9E26-EBEFCABEC360}" srcOrd="1" destOrd="0" presId="urn:microsoft.com/office/officeart/2005/8/layout/chevron2"/>
    <dgm:cxn modelId="{0F9AD097-9C94-42BD-A715-0BC4D57FC1A2}" type="presParOf" srcId="{1D2B7855-7865-4717-BDEC-BA7D759A1775}" destId="{482F4FCF-5450-4D47-BFD2-6B95E2E20084}" srcOrd="1" destOrd="0" presId="urn:microsoft.com/office/officeart/2005/8/layout/chevron2"/>
    <dgm:cxn modelId="{6EAD2B02-F1BB-4531-BE56-7042182E665B}" type="presParOf" srcId="{1D2B7855-7865-4717-BDEC-BA7D759A1775}" destId="{1337384B-3E14-4395-A479-9D9C712BA1D3}" srcOrd="2" destOrd="0" presId="urn:microsoft.com/office/officeart/2005/8/layout/chevron2"/>
    <dgm:cxn modelId="{6FCB840F-356B-4800-BF28-20D5265549D4}" type="presParOf" srcId="{1337384B-3E14-4395-A479-9D9C712BA1D3}" destId="{ED74D17C-4C38-4B19-A32C-83584370BC8D}" srcOrd="0" destOrd="0" presId="urn:microsoft.com/office/officeart/2005/8/layout/chevron2"/>
    <dgm:cxn modelId="{43FD2610-30F3-47E5-BFB4-36A06F2BA2D6}" type="presParOf" srcId="{1337384B-3E14-4395-A479-9D9C712BA1D3}" destId="{11CE23A6-ED7A-4FC0-8D3B-6745A4F47170}" srcOrd="1" destOrd="0" presId="urn:microsoft.com/office/officeart/2005/8/layout/chevron2"/>
    <dgm:cxn modelId="{18D208FC-DFFE-490D-BFF3-BB900F7890FF}" type="presParOf" srcId="{1D2B7855-7865-4717-BDEC-BA7D759A1775}" destId="{E7851DCC-8791-4FF1-8ADF-66743A753F74}" srcOrd="3" destOrd="0" presId="urn:microsoft.com/office/officeart/2005/8/layout/chevron2"/>
    <dgm:cxn modelId="{1A223EA8-3580-490E-817E-4D7FA332DFD9}" type="presParOf" srcId="{1D2B7855-7865-4717-BDEC-BA7D759A1775}" destId="{8B67B721-E042-4E9C-BEF5-6F7A3B60DF67}" srcOrd="4" destOrd="0" presId="urn:microsoft.com/office/officeart/2005/8/layout/chevron2"/>
    <dgm:cxn modelId="{FE4C5985-FE37-450F-A846-B039543B4066}" type="presParOf" srcId="{8B67B721-E042-4E9C-BEF5-6F7A3B60DF67}" destId="{DCAE814F-1F3C-41E3-9CD9-3C0CFA9A3D93}" srcOrd="0" destOrd="0" presId="urn:microsoft.com/office/officeart/2005/8/layout/chevron2"/>
    <dgm:cxn modelId="{2AB4969C-EA24-4FAB-94E9-00505F363111}" type="presParOf" srcId="{8B67B721-E042-4E9C-BEF5-6F7A3B60DF67}" destId="{1041BBDB-1B19-4D22-8E7C-41E0E21EEA29}" srcOrd="1" destOrd="0" presId="urn:microsoft.com/office/officeart/2005/8/layout/chevron2"/>
    <dgm:cxn modelId="{86F233EE-F35A-4A6B-A14B-61466ED08FCB}" type="presParOf" srcId="{1D2B7855-7865-4717-BDEC-BA7D759A1775}" destId="{1007C131-8719-43FE-8000-DE4FB4249E11}" srcOrd="5" destOrd="0" presId="urn:microsoft.com/office/officeart/2005/8/layout/chevron2"/>
    <dgm:cxn modelId="{EE3F365A-F339-4841-B44F-C2EADE1069FF}" type="presParOf" srcId="{1D2B7855-7865-4717-BDEC-BA7D759A1775}" destId="{8D291E5B-698D-4030-8F56-C0C039BA47F9}" srcOrd="6" destOrd="0" presId="urn:microsoft.com/office/officeart/2005/8/layout/chevron2"/>
    <dgm:cxn modelId="{0F6F4803-8B36-41EB-8530-D85F43367863}" type="presParOf" srcId="{8D291E5B-698D-4030-8F56-C0C039BA47F9}" destId="{C8306769-4303-48AF-815A-24E6186B11B1}" srcOrd="0" destOrd="0" presId="urn:microsoft.com/office/officeart/2005/8/layout/chevron2"/>
    <dgm:cxn modelId="{345E3043-BBA4-444A-872E-F11B906FD0A3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r>
            <a:rPr lang="de-DE" sz="2000" kern="1200" dirty="0"/>
            <a:t> &amp; </a:t>
          </a:r>
          <a:r>
            <a:rPr lang="de-DE" sz="2000" kern="1200" dirty="0" err="1"/>
            <a:t>implement</a:t>
          </a:r>
          <a:r>
            <a:rPr lang="de-DE" sz="2000" kern="1200" dirty="0"/>
            <a:t>/</a:t>
          </a: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missing</a:t>
          </a:r>
          <a:r>
            <a:rPr lang="de-DE" sz="2000" kern="1200" dirty="0"/>
            <a:t>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stability</a:t>
          </a:r>
          <a:r>
            <a:rPr lang="de-DE" sz="2000" kern="1200" dirty="0"/>
            <a:t> 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Last </a:t>
          </a:r>
          <a:r>
            <a:rPr lang="de-DE" sz="1200" kern="1200"/>
            <a:t>week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Deadline</a:t>
          </a:r>
          <a:endParaRPr lang="x-non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10.02.2021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5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10.02.2021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xmlns="" id="{15285CE5-013A-4554-99D3-E6E1B7530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B21D629-C43C-4D84-9C1B-3D969EC17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086A93-C998-4DD4-907D-8C07509AB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422A565F-39ED-4357-84FF-EA09854AF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E5BB86C6-1C9A-466D-9CE1-51ACECEC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xmlns="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26C1CE2-380C-47E9-8B35-F134CD44F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F59A20B-DB44-4B88-8F73-16D397003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32D1C785-1D2F-41C8-A2D0-E08EFC817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90AF344-C881-4077-8537-07C2F8DC9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65369630-FBC8-4C3D-BCE7-36D2FE5C7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8CFDF553-C627-44C0-80CA-525DD4D48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25B685E-EB8C-4F4E-80A6-C9FD90B4C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0794A1E-3BA0-4D9C-A222-8EBDB4DA20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3483C74-DCE9-454D-9C95-024DD98FA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5B32AC5-E9DE-4649-B1AC-9A62A340C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85FC210-A7D0-48A0-965B-FED973105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4CA4BF4-EDC6-4CFF-AE4B-CB671709F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9E3799E2-3C23-4EE3-8932-7D8BEC42B9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AAF8D85-2BDA-4B6B-9739-948CC7B45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9B14986-AEF7-4911-8AC9-241E2F853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424AC54E-2FE8-44FD-8448-789AC527C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D788027-74D9-4A2C-99EF-860F4806E5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E67A0A4-F964-4E95-B836-83B9DA5148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7891870-DFB4-45E6-9383-4A10E76B3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B04DB42-8004-4EC2-BA6C-C35BBD8F5F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2AC375FE-0D6A-422E-9BA2-D4859CDA8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xmlns="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xmlns="" id="{0CCFCC13-9E94-4A8E-927E-B90EB9693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xmlns="" id="{34D29721-8BC0-4D90-A4F3-75A72451E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01CD30C1-0EF4-4BAD-97BF-FFFDBEF2C1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5737E52-6A3C-46DC-946E-C8C9351FA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045F5D0-F689-442E-B9D8-1F4BAD70A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FA0B96AE-C8F3-44FA-AE7D-D6C086991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xmlns="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8148DC21-4CB2-4171-8B0E-7865619CB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xmlns="" id="{515DA547-D380-4DDE-8F77-C8902B702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xmlns="" id="{27A38D11-8E8E-44F4-9460-58E87F53E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xmlns="" id="{F9D0B43C-E1CE-4C97-B82A-2D4CC82B3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9D2061A-F7B9-4066-8B32-A1C3482EF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03FA1FEC-5452-4CA7-AC29-AAC289A6B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2FF134CF-6C49-4AA3-AF75-2A80F4C02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xmlns="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5C91D90-14FB-4048-90C7-46ECAAC1A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6EB3F55-4D9D-4868-AB1E-72DEFF732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3F23070B-2BFB-4265-B171-72C9AFED1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EB4CBF2-CB08-4260-9880-58E2CB813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6F32DB-70F8-46A0-9893-754D621F6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E68AB4C-9B2E-45E8-ADE4-94712E4C9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6A65769C-F1B2-46A8-BE29-7BDA29263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D336D8DB-9367-4FF1-A5AE-E9BB1F8D0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xmlns="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FB752999-B480-46AD-86AB-B98CEC626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EA94CF37-DF83-4EB6-B7FC-3A54F0E0C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xmlns="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xmlns="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xmlns="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xmlns="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xmlns="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xmlns="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xmlns="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1775667-CF64-48AD-BB4D-F55AF1DD9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xmlns="" id="{CCC87B1C-0FE3-4333-ACA0-A95E3356614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xmlns="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E346FCD1-C77C-481D-AFE7-B381E7852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xmlns="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xmlns="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xmlns="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xmlns="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xmlns="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xmlns="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xmlns="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A70C5C8-1CB6-4CC4-A9D8-081FC52E5A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xmlns="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30BE638A-719E-41CB-B435-44353E5553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xmlns="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xmlns="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24A6A03-5D2E-417E-9A62-737D1DBC9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0427F68-7D65-4111-9D28-F407D044A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BC2B8577-8AB8-42B5-8BA8-1751A41224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xmlns="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DE35B32-06B2-48EF-A04A-BC3F5F417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3A40F854-10E0-4E29-BF41-53A0539FC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575A3FC3-7E0C-4829-99EC-583BF5DA6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xmlns="" id="{989E6229-E650-4C0F-8141-1787714FD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08883" y="3601345"/>
            <a:ext cx="4373218" cy="988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Extension of the RUSLE approach by including effects of snowfall and snowmelt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ym typeface="Wingdings" panose="05000000000000000000" pitchFamily="2" charset="2"/>
              </a:rPr>
              <a:t> identify snowmelt to include its erosive forces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Raster files are sorted and processed using a for loop and created functions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Function extracts month and year from filename (file ends with </a:t>
            </a:r>
            <a:r>
              <a:rPr lang="en-US" dirty="0" err="1">
                <a:solidFill>
                  <a:schemeClr val="tx2"/>
                </a:solidFill>
              </a:rPr>
              <a:t>yy_mm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 and raster calculation functions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a custom save raster function and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projection as input arguments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General functionality of our code: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Creates result folders if they don‘t exist</a:t>
            </a:r>
          </a:p>
          <a:p>
            <a:r>
              <a:rPr lang="en-AU" dirty="0"/>
              <a:t>Loads all the input raster files, gets their geodata, raster arrays, and dates</a:t>
            </a:r>
          </a:p>
          <a:p>
            <a:r>
              <a:rPr lang="en-AU" dirty="0"/>
              <a:t>Checks the array shape, geodata and number of files before calculation</a:t>
            </a:r>
          </a:p>
          <a:p>
            <a:r>
              <a:rPr lang="en-AU" dirty="0"/>
              <a:t>Calculates the snow depth (end of each month) and the snowmelt (per month)</a:t>
            </a:r>
          </a:p>
          <a:p>
            <a:r>
              <a:rPr lang="en-AU" dirty="0"/>
              <a:t>Saves resulting raster arrays in .tiff-format and names them by date</a:t>
            </a:r>
          </a:p>
          <a:p>
            <a:r>
              <a:rPr lang="en-AU" dirty="0"/>
              <a:t>Calculates statistics</a:t>
            </a:r>
          </a:p>
          <a:p>
            <a:endParaRPr lang="en-AU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xmlns="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2790"/>
              </p:ext>
            </p:extLst>
          </p:nvPr>
        </p:nvGraphicFramePr>
        <p:xfrm>
          <a:off x="335181" y="916578"/>
          <a:ext cx="1719262" cy="1931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56244">
                <a:tc>
                  <a:txBody>
                    <a:bodyPr/>
                    <a:lstStyle/>
                    <a:p>
                      <a:r>
                        <a:rPr lang="de-DE" sz="1100" dirty="0"/>
                        <a:t>raster_calculations.py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1" dirty="0" err="1"/>
                        <a:t>RasterCalculations</a:t>
                      </a:r>
                      <a:endParaRPr lang="x-non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691263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snow_at_end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snowmelt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snow_at_start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691263">
                <a:tc>
                  <a:txBody>
                    <a:bodyPr/>
                    <a:lstStyle/>
                    <a:p>
                      <a:r>
                        <a:rPr lang="de-DE" sz="1100" dirty="0" err="1"/>
                        <a:t>snow_start_of_period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snow_cover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snow_measured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xmlns="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989022"/>
              </p:ext>
            </p:extLst>
          </p:nvPr>
        </p:nvGraphicFramePr>
        <p:xfrm>
          <a:off x="4660380" y="4031926"/>
          <a:ext cx="1467434" cy="59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34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sz="1100" dirty="0"/>
                        <a:t>main.py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main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:a16="http://schemas.microsoft.com/office/drawing/2014/main" xmlns="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133025"/>
              </p:ext>
            </p:extLst>
          </p:nvPr>
        </p:nvGraphicFramePr>
        <p:xfrm>
          <a:off x="4284156" y="913486"/>
          <a:ext cx="1719261" cy="2122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1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sz="1100" dirty="0"/>
                        <a:t>check_functions.py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1" dirty="0" err="1"/>
                        <a:t>CheckInputData</a:t>
                      </a:r>
                      <a:endParaRPr lang="x-non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compare_shape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number_of_items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compare_geotransform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compare</a:t>
                      </a:r>
                      <a:r>
                        <a:rPr lang="de-DE" sz="1100" b="0" dirty="0"/>
                        <a:t> </a:t>
                      </a:r>
                      <a:r>
                        <a:rPr lang="de-DE" sz="1100" b="0" dirty="0" err="1"/>
                        <a:t>projection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dirty="0" err="1"/>
                        <a:t>array_one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array_two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raster_one_path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raster_two_path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:a16="http://schemas.microsoft.com/office/drawing/2014/main" xmlns="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00594"/>
              </p:ext>
            </p:extLst>
          </p:nvPr>
        </p:nvGraphicFramePr>
        <p:xfrm>
          <a:off x="2282582" y="903691"/>
          <a:ext cx="1786492" cy="178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9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sz="1100" dirty="0"/>
                        <a:t>data_management.py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1" dirty="0" err="1"/>
                        <a:t>DataManagement</a:t>
                      </a:r>
                      <a:endParaRPr lang="x-non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folder_creation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get_date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get_proj_data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save_raster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dirty="0" err="1"/>
                        <a:t>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filename</a:t>
                      </a:r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9" name="Tabelle 13">
            <a:extLst>
              <a:ext uri="{FF2B5EF4-FFF2-40B4-BE49-F238E27FC236}">
                <a16:creationId xmlns:a16="http://schemas.microsoft.com/office/drawing/2014/main" xmlns="" id="{B975AEE6-B499-4670-B139-F84D29A3D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992787"/>
              </p:ext>
            </p:extLst>
          </p:nvPr>
        </p:nvGraphicFramePr>
        <p:xfrm>
          <a:off x="6612739" y="999839"/>
          <a:ext cx="1719262" cy="125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73988">
                <a:tc>
                  <a:txBody>
                    <a:bodyPr/>
                    <a:lstStyle/>
                    <a:p>
                      <a:r>
                        <a:rPr lang="de-DE" sz="1100" dirty="0"/>
                        <a:t>config.py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0" dirty="0"/>
                        <a:t>global </a:t>
                      </a:r>
                      <a:r>
                        <a:rPr lang="de-DE" sz="1100" b="0" dirty="0" err="1"/>
                        <a:t>libraries</a:t>
                      </a:r>
                      <a:endParaRPr lang="de-DE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691263">
                <a:tc>
                  <a:txBody>
                    <a:bodyPr/>
                    <a:lstStyle/>
                    <a:p>
                      <a:r>
                        <a:rPr lang="de-DE" sz="1100" dirty="0" err="1"/>
                        <a:t>Snow_mm_path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SnowCover_path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path_results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20" name="Tabelle 13">
            <a:extLst>
              <a:ext uri="{FF2B5EF4-FFF2-40B4-BE49-F238E27FC236}">
                <a16:creationId xmlns:a16="http://schemas.microsoft.com/office/drawing/2014/main" xmlns="" id="{6FCE2FE6-BC19-4F3E-9D04-8A7E23874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332675"/>
              </p:ext>
            </p:extLst>
          </p:nvPr>
        </p:nvGraphicFramePr>
        <p:xfrm>
          <a:off x="2448162" y="3148540"/>
          <a:ext cx="1719262" cy="104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80246">
                <a:tc>
                  <a:txBody>
                    <a:bodyPr/>
                    <a:lstStyle/>
                    <a:p>
                      <a:r>
                        <a:rPr lang="de-DE" sz="1100" dirty="0"/>
                        <a:t>fun.py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 err="1"/>
                        <a:t>check_input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/>
                        <a:t>raster2nested_list()</a:t>
                      </a:r>
                    </a:p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 err="1"/>
                        <a:t>compare_date</a:t>
                      </a:r>
                      <a:endParaRPr lang="de-DE" sz="1100" b="0" dirty="0"/>
                    </a:p>
                    <a:p>
                      <a:r>
                        <a:rPr lang="de-DE" sz="1100" b="0" dirty="0" err="1"/>
                        <a:t>calculate_snowmelt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</a:tbl>
          </a:graphicData>
        </a:graphic>
      </p:graphicFrame>
      <p:graphicFrame>
        <p:nvGraphicFramePr>
          <p:cNvPr id="21" name="Tabelle 13">
            <a:extLst>
              <a:ext uri="{FF2B5EF4-FFF2-40B4-BE49-F238E27FC236}">
                <a16:creationId xmlns:a16="http://schemas.microsoft.com/office/drawing/2014/main" xmlns="" id="{4EFF363C-CFB3-49D6-A3CC-B867C7887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14530"/>
              </p:ext>
            </p:extLst>
          </p:nvPr>
        </p:nvGraphicFramePr>
        <p:xfrm>
          <a:off x="7836904" y="266299"/>
          <a:ext cx="840807" cy="562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07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72932">
                <a:tc>
                  <a:txBody>
                    <a:bodyPr/>
                    <a:lstStyle/>
                    <a:p>
                      <a:r>
                        <a:rPr lang="de-DE" sz="1100" dirty="0" err="1"/>
                        <a:t>geo_utils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endParaRPr lang="de-DE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</a:tbl>
          </a:graphicData>
        </a:graphic>
      </p:graphicFrame>
      <p:graphicFrame>
        <p:nvGraphicFramePr>
          <p:cNvPr id="22" name="Tabelle 13">
            <a:extLst>
              <a:ext uri="{FF2B5EF4-FFF2-40B4-BE49-F238E27FC236}">
                <a16:creationId xmlns:a16="http://schemas.microsoft.com/office/drawing/2014/main" xmlns="" id="{9D77FB88-93CC-4588-B9E6-866A77EF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64454"/>
              </p:ext>
            </p:extLst>
          </p:nvPr>
        </p:nvGraphicFramePr>
        <p:xfrm>
          <a:off x="6612740" y="2470002"/>
          <a:ext cx="1719262" cy="867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72932">
                <a:tc>
                  <a:txBody>
                    <a:bodyPr/>
                    <a:lstStyle/>
                    <a:p>
                      <a:r>
                        <a:rPr lang="de-DE" sz="1100" dirty="0"/>
                        <a:t>log.py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wrap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entering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exiting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</a:tbl>
          </a:graphicData>
        </a:graphic>
      </p:graphicFrame>
      <p:graphicFrame>
        <p:nvGraphicFramePr>
          <p:cNvPr id="23" name="Tabelle 13">
            <a:extLst>
              <a:ext uri="{FF2B5EF4-FFF2-40B4-BE49-F238E27FC236}">
                <a16:creationId xmlns:a16="http://schemas.microsoft.com/office/drawing/2014/main" xmlns="" id="{FFB4D697-46A1-4442-9F4D-565686032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82954"/>
              </p:ext>
            </p:extLst>
          </p:nvPr>
        </p:nvGraphicFramePr>
        <p:xfrm>
          <a:off x="6612739" y="3601319"/>
          <a:ext cx="153824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243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13573">
                <a:tc>
                  <a:txBody>
                    <a:bodyPr/>
                    <a:lstStyle/>
                    <a:p>
                      <a:r>
                        <a:rPr lang="de-DE" sz="1100" dirty="0"/>
                        <a:t>statistics.py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get_zon_statistics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coverage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</a:tbl>
          </a:graphicData>
        </a:graphic>
      </p:graphicFrame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xmlns="" id="{26E25AAC-73A3-49F9-97F4-F1B0181CF5ED}"/>
              </a:ext>
            </a:extLst>
          </p:cNvPr>
          <p:cNvCxnSpPr>
            <a:cxnSpLocks/>
            <a:stCxn id="19" idx="0"/>
            <a:endCxn id="13" idx="0"/>
          </p:cNvCxnSpPr>
          <p:nvPr/>
        </p:nvCxnSpPr>
        <p:spPr>
          <a:xfrm rot="16200000" flipV="1">
            <a:off x="4291961" y="-2180570"/>
            <a:ext cx="83261" cy="6277558"/>
          </a:xfrm>
          <a:prstGeom prst="bentConnector3">
            <a:avLst>
              <a:gd name="adj1" fmla="val 3745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0F6D7E33-07B3-4C5A-95AF-B0BE30C84F98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143786" y="685265"/>
            <a:ext cx="0" cy="228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xmlns="" id="{AAEE8722-518B-419C-8261-FC68EAE36C83}"/>
              </a:ext>
            </a:extLst>
          </p:cNvPr>
          <p:cNvCxnSpPr>
            <a:cxnSpLocks/>
          </p:cNvCxnSpPr>
          <p:nvPr/>
        </p:nvCxnSpPr>
        <p:spPr>
          <a:xfrm>
            <a:off x="3160975" y="675470"/>
            <a:ext cx="0" cy="228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xmlns="" id="{705CA9BD-37ED-4942-BABE-0113141E96B3}"/>
              </a:ext>
            </a:extLst>
          </p:cNvPr>
          <p:cNvCxnSpPr>
            <a:cxnSpLocks/>
          </p:cNvCxnSpPr>
          <p:nvPr/>
        </p:nvCxnSpPr>
        <p:spPr>
          <a:xfrm>
            <a:off x="8062294" y="833317"/>
            <a:ext cx="0" cy="1665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xmlns="" id="{AB31C865-ED53-47F1-8A4B-DD9D2CC2734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7472370" y="2254975"/>
            <a:ext cx="1" cy="2150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xmlns="" id="{ED32A377-8D0E-424A-AAA0-B87D487EF386}"/>
              </a:ext>
            </a:extLst>
          </p:cNvPr>
          <p:cNvCxnSpPr>
            <a:cxnSpLocks/>
            <a:endCxn id="23" idx="3"/>
          </p:cNvCxnSpPr>
          <p:nvPr/>
        </p:nvCxnSpPr>
        <p:spPr>
          <a:xfrm rot="5400000">
            <a:off x="7016728" y="2227395"/>
            <a:ext cx="2851078" cy="5825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xmlns="" id="{9318BF5B-1A6C-4107-AB44-B2DCEF2167D9}"/>
              </a:ext>
            </a:extLst>
          </p:cNvPr>
          <p:cNvCxnSpPr>
            <a:cxnSpLocks/>
          </p:cNvCxnSpPr>
          <p:nvPr/>
        </p:nvCxnSpPr>
        <p:spPr>
          <a:xfrm flipH="1">
            <a:off x="8332001" y="1093141"/>
            <a:ext cx="416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xmlns="" id="{FB76BCFA-4E75-46E6-8FE7-5B9F1CF6F65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1188510" y="2854370"/>
            <a:ext cx="1251290" cy="1238687"/>
          </a:xfrm>
          <a:prstGeom prst="bentConnector3">
            <a:avLst>
              <a:gd name="adj1" fmla="val 9970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Verbinder: gewinkelt 134">
            <a:extLst>
              <a:ext uri="{FF2B5EF4-FFF2-40B4-BE49-F238E27FC236}">
                <a16:creationId xmlns:a16="http://schemas.microsoft.com/office/drawing/2014/main" xmlns="" id="{37A7763F-1053-41DC-B486-C8D69A1A7CC8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2627987" y="2182032"/>
            <a:ext cx="39140" cy="105654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xmlns="" id="{2C9474F1-07F1-4F5A-A4BE-793C510C81E1}"/>
              </a:ext>
            </a:extLst>
          </p:cNvPr>
          <p:cNvCxnSpPr>
            <a:cxnSpLocks/>
          </p:cNvCxnSpPr>
          <p:nvPr/>
        </p:nvCxnSpPr>
        <p:spPr>
          <a:xfrm>
            <a:off x="2111633" y="3791463"/>
            <a:ext cx="3142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xmlns="" id="{B15448FB-153C-4096-9446-05CE7D2E7000}"/>
              </a:ext>
            </a:extLst>
          </p:cNvPr>
          <p:cNvCxnSpPr/>
          <p:nvPr/>
        </p:nvCxnSpPr>
        <p:spPr>
          <a:xfrm>
            <a:off x="2232897" y="2839044"/>
            <a:ext cx="0" cy="73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xmlns="" id="{6BB746B7-E956-434D-BC23-301535F2982F}"/>
              </a:ext>
            </a:extLst>
          </p:cNvPr>
          <p:cNvCxnSpPr>
            <a:cxnSpLocks/>
          </p:cNvCxnSpPr>
          <p:nvPr/>
        </p:nvCxnSpPr>
        <p:spPr>
          <a:xfrm>
            <a:off x="2232897" y="3574708"/>
            <a:ext cx="192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Verbinder: gewinkelt 165">
            <a:extLst>
              <a:ext uri="{FF2B5EF4-FFF2-40B4-BE49-F238E27FC236}">
                <a16:creationId xmlns:a16="http://schemas.microsoft.com/office/drawing/2014/main" xmlns="" id="{54BADD08-D0E4-4EC6-A279-20637A232EA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167425" y="3272588"/>
            <a:ext cx="1226672" cy="75933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Verbinder: gewinkelt 169">
            <a:extLst>
              <a:ext uri="{FF2B5EF4-FFF2-40B4-BE49-F238E27FC236}">
                <a16:creationId xmlns:a16="http://schemas.microsoft.com/office/drawing/2014/main" xmlns="" id="{C8F118FA-06CE-4FEE-9D7D-7486294BC7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16009" y="3721394"/>
            <a:ext cx="796730" cy="310531"/>
          </a:xfrm>
          <a:prstGeom prst="bentConnector3">
            <a:avLst>
              <a:gd name="adj1" fmla="val 10071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xmlns="" id="{B6A17120-FD27-4FD9-B5AF-3883E3EAFD14}"/>
              </a:ext>
            </a:extLst>
          </p:cNvPr>
          <p:cNvCxnSpPr/>
          <p:nvPr/>
        </p:nvCxnSpPr>
        <p:spPr>
          <a:xfrm>
            <a:off x="2232897" y="2839044"/>
            <a:ext cx="20512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xmlns="" id="{D888164E-C392-4D30-82C6-64B9A22D95FD}"/>
              </a:ext>
            </a:extLst>
          </p:cNvPr>
          <p:cNvCxnSpPr/>
          <p:nvPr/>
        </p:nvCxnSpPr>
        <p:spPr>
          <a:xfrm>
            <a:off x="2119444" y="2729874"/>
            <a:ext cx="0" cy="10615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xmlns="" id="{3D63CCF1-62E3-4A46-AD5D-D6416E44BFDC}"/>
              </a:ext>
            </a:extLst>
          </p:cNvPr>
          <p:cNvCxnSpPr>
            <a:cxnSpLocks/>
          </p:cNvCxnSpPr>
          <p:nvPr/>
        </p:nvCxnSpPr>
        <p:spPr>
          <a:xfrm rot="5400000">
            <a:off x="5270000" y="3007450"/>
            <a:ext cx="1379098" cy="6698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r Verbinder 201">
            <a:extLst>
              <a:ext uri="{FF2B5EF4-FFF2-40B4-BE49-F238E27FC236}">
                <a16:creationId xmlns:a16="http://schemas.microsoft.com/office/drawing/2014/main" xmlns="" id="{A3543287-9908-4908-B571-7951BC125B63}"/>
              </a:ext>
            </a:extLst>
          </p:cNvPr>
          <p:cNvCxnSpPr/>
          <p:nvPr/>
        </p:nvCxnSpPr>
        <p:spPr>
          <a:xfrm>
            <a:off x="6299791" y="2652826"/>
            <a:ext cx="3129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>
            <a:extLst>
              <a:ext uri="{FF2B5EF4-FFF2-40B4-BE49-F238E27FC236}">
                <a16:creationId xmlns:a16="http://schemas.microsoft.com/office/drawing/2014/main" xmlns="" id="{F1BEC275-C550-4383-B8B2-C5EAA41E6E32}"/>
              </a:ext>
            </a:extLst>
          </p:cNvPr>
          <p:cNvSpPr txBox="1"/>
          <p:nvPr/>
        </p:nvSpPr>
        <p:spPr>
          <a:xfrm>
            <a:off x="882502" y="175437"/>
            <a:ext cx="5885120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b="1" dirty="0">
                <a:latin typeface="+mj-lt"/>
              </a:rPr>
              <a:t>Code </a:t>
            </a:r>
            <a:r>
              <a:rPr lang="de-DE" sz="1800" b="1" dirty="0" err="1">
                <a:latin typeface="+mj-lt"/>
              </a:rPr>
              <a:t>diagram</a:t>
            </a:r>
            <a:endParaRPr lang="x-none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11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i="1" dirty="0"/>
              <a:t>(+</a:t>
            </a:r>
            <a:r>
              <a:rPr lang="de-DE" i="1" dirty="0" err="1"/>
              <a:t>shapefile</a:t>
            </a:r>
            <a:r>
              <a:rPr lang="de-DE" i="1" dirty="0"/>
              <a:t> </a:t>
            </a:r>
            <a:r>
              <a:rPr lang="de-DE" i="1" dirty="0" err="1"/>
              <a:t>attribute</a:t>
            </a:r>
            <a:r>
              <a:rPr lang="de-DE" i="1" dirty="0"/>
              <a:t> </a:t>
            </a:r>
            <a:r>
              <a:rPr lang="de-DE" i="1" dirty="0" err="1"/>
              <a:t>table</a:t>
            </a:r>
            <a:r>
              <a:rPr lang="de-DE" i="1" dirty="0"/>
              <a:t>)</a:t>
            </a:r>
          </a:p>
          <a:p>
            <a:r>
              <a:rPr lang="de-DE" dirty="0"/>
              <a:t>Magic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Log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i="1" dirty="0"/>
              <a:t>Wrapper </a:t>
            </a:r>
            <a:r>
              <a:rPr lang="de-DE" i="1" dirty="0" err="1"/>
              <a:t>function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0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085572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0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r>
              <a:rPr lang="de-DE" dirty="0"/>
              <a:t>statistics.py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xmlns="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xmlns="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main.py, fun.py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532219495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</Words>
  <Application>Microsoft Office PowerPoint</Application>
  <PresentationFormat>Bildschirmpräsentation (16:9)</PresentationFormat>
  <Paragraphs>165</Paragraphs>
  <Slides>10</Slides>
  <Notes>7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PowerPoint-Präsentation</vt:lpstr>
      <vt:lpstr>Constituent elements</vt:lpstr>
      <vt:lpstr>Timeline</vt:lpstr>
      <vt:lpstr>Resource allocation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2021-02-10T07:47:37Z</dcterms:modified>
</cp:coreProperties>
</file>